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7" r:id="rId2"/>
    <p:sldId id="256" r:id="rId3"/>
    <p:sldId id="257" r:id="rId4"/>
    <p:sldId id="259" r:id="rId5"/>
    <p:sldId id="261" r:id="rId6"/>
    <p:sldId id="262" r:id="rId7"/>
    <p:sldId id="263" r:id="rId8"/>
    <p:sldId id="264" r:id="rId9"/>
    <p:sldId id="272" r:id="rId10"/>
    <p:sldId id="273" r:id="rId11"/>
    <p:sldId id="275" r:id="rId12"/>
    <p:sldId id="268" r:id="rId13"/>
    <p:sldId id="278" r:id="rId14"/>
    <p:sldId id="269" r:id="rId15"/>
    <p:sldId id="270" r:id="rId16"/>
    <p:sldId id="271" r:id="rId17"/>
    <p:sldId id="276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E0"/>
    <a:srgbClr val="F7FFC5"/>
    <a:srgbClr val="FFF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6318D-A7C4-344D-80DC-C63BB86CB1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F0E72-14A1-A742-99D7-D2B89A169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3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7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2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3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6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4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3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46B7-66BA-9C4A-B683-FC7740E4936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D0DF-4784-5C4E-9A1D-03721A8E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collegegroup.com/IATEF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2888673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English is to be understood not loved, right? </a:t>
            </a:r>
            <a:endParaRPr lang="en-US" sz="3200" b="1" dirty="0" smtClean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-incorporating poetry in EFL classes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By: Tim Denton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/>
              <a:t>New College Group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204" y="4488873"/>
            <a:ext cx="6309591" cy="203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9968" y="121920"/>
            <a:ext cx="8132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Onomatopoeia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6116"/>
              </p:ext>
            </p:extLst>
          </p:nvPr>
        </p:nvGraphicFramePr>
        <p:xfrm>
          <a:off x="105665" y="891363"/>
          <a:ext cx="2691723" cy="43511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91723"/>
              </a:tblGrid>
              <a:tr h="7169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Verbs</a:t>
                      </a:r>
                      <a:endParaRPr lang="en-US" sz="2800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boom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wheeze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gurgle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splatter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hoot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01928"/>
              </p:ext>
            </p:extLst>
          </p:nvPr>
        </p:nvGraphicFramePr>
        <p:xfrm>
          <a:off x="2797388" y="891361"/>
          <a:ext cx="2691723" cy="43511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91723"/>
              </a:tblGrid>
              <a:tr h="7169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Free Association</a:t>
                      </a:r>
                      <a:endParaRPr lang="en-US" sz="2800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bomb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car (?)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plug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paint</a:t>
                      </a:r>
                      <a:endParaRPr lang="en-US" sz="28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owl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21873"/>
              </p:ext>
            </p:extLst>
          </p:nvPr>
        </p:nvGraphicFramePr>
        <p:xfrm>
          <a:off x="5495207" y="891361"/>
          <a:ext cx="6591128" cy="43511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91128"/>
              </a:tblGrid>
              <a:tr h="7169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Sentence formation</a:t>
                      </a:r>
                      <a:endParaRPr lang="en-US" sz="2800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r>
                        <a:rPr lang="en-US" sz="2400" baseline="0" dirty="0" smtClean="0"/>
                        <a:t> heard boom as the bomb exploded. </a:t>
                      </a:r>
                      <a:endParaRPr lang="en-US" sz="2400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car wheezed down the street.</a:t>
                      </a:r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plug gurgled</a:t>
                      </a:r>
                      <a:r>
                        <a:rPr lang="en-US" sz="2400" baseline="0" dirty="0" smtClean="0"/>
                        <a:t> as the water went down. </a:t>
                      </a:r>
                      <a:endParaRPr lang="en-US" sz="2400" dirty="0" smtClean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Paint fell on the floor with a splatter.</a:t>
                      </a:r>
                      <a:endParaRPr lang="en-US" sz="2400" b="1" dirty="0"/>
                    </a:p>
                  </a:txBody>
                  <a:tcPr/>
                </a:tc>
              </a:tr>
              <a:tr h="7268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owl hooted loudly in the night sky.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77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0848" y="0"/>
            <a:ext cx="9217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Personification</a:t>
            </a:r>
            <a:endParaRPr lang="en-US" sz="4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32712"/>
              </p:ext>
            </p:extLst>
          </p:nvPr>
        </p:nvGraphicFramePr>
        <p:xfrm>
          <a:off x="0" y="843938"/>
          <a:ext cx="12192000" cy="276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64000"/>
                <a:gridCol w="4064000"/>
                <a:gridCol w="4064000"/>
              </a:tblGrid>
              <a:tr h="715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Noun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Verb</a:t>
                      </a:r>
                      <a:endParaRPr lang="en-US" sz="28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sky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throw up</a:t>
                      </a:r>
                      <a:endParaRPr lang="en-US" sz="24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cry</a:t>
                      </a:r>
                      <a:endParaRPr lang="en-US" sz="24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school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escape</a:t>
                      </a:r>
                      <a:endParaRPr lang="en-US" sz="24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72943"/>
              </p:ext>
            </p:extLst>
          </p:nvPr>
        </p:nvGraphicFramePr>
        <p:xfrm>
          <a:off x="1341120" y="3608831"/>
          <a:ext cx="9107424" cy="276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07424"/>
              </a:tblGrid>
              <a:tr h="715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Student sentences</a:t>
                      </a:r>
                      <a:endParaRPr lang="en-US" sz="28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bag </a:t>
                      </a:r>
                      <a:r>
                        <a:rPr lang="en-US" sz="2400" b="1" dirty="0" smtClean="0"/>
                        <a:t>threw up </a:t>
                      </a:r>
                      <a:r>
                        <a:rPr lang="en-US" sz="2400" dirty="0" smtClean="0"/>
                        <a:t>her books onto the floor.</a:t>
                      </a:r>
                      <a:endParaRPr lang="en-US" sz="24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sky </a:t>
                      </a:r>
                      <a:r>
                        <a:rPr lang="en-US" sz="2400" b="1" dirty="0" smtClean="0"/>
                        <a:t>cried</a:t>
                      </a:r>
                      <a:r>
                        <a:rPr lang="en-US" sz="2400" dirty="0" smtClean="0"/>
                        <a:t> big tears of sad.</a:t>
                      </a:r>
                      <a:endParaRPr lang="en-US" sz="24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school bell </a:t>
                      </a:r>
                      <a:r>
                        <a:rPr lang="en-US" sz="2400" b="1" dirty="0" smtClean="0"/>
                        <a:t>sang</a:t>
                      </a:r>
                      <a:r>
                        <a:rPr lang="en-US" sz="2400" dirty="0" smtClean="0"/>
                        <a:t> loud into the playground.</a:t>
                      </a:r>
                      <a:endParaRPr lang="en-US" sz="2400" dirty="0"/>
                    </a:p>
                  </a:txBody>
                  <a:tcPr/>
                </a:tc>
              </a:tr>
              <a:tr h="512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moon </a:t>
                      </a:r>
                      <a:r>
                        <a:rPr lang="en-US" sz="2400" b="1" dirty="0" smtClean="0"/>
                        <a:t>escaped</a:t>
                      </a:r>
                      <a:r>
                        <a:rPr lang="en-US" sz="2400" dirty="0" smtClean="0"/>
                        <a:t> from the sky when morning came.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55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33291" y="372205"/>
            <a:ext cx="9633559" cy="9501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Poetry Translation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" y="1088742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/>
              <a:t>www.poetrytranslation.org</a:t>
            </a:r>
            <a:endParaRPr lang="en-US" sz="5400" dirty="0" smtClean="0"/>
          </a:p>
          <a:p>
            <a:pPr algn="ctr"/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" y="2392471"/>
            <a:ext cx="1219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Have a very </a:t>
            </a:r>
            <a:r>
              <a:rPr lang="en-US" sz="2800" b="1" dirty="0" smtClean="0"/>
              <a:t>clear</a:t>
            </a:r>
            <a:r>
              <a:rPr lang="en-US" sz="2800" dirty="0" smtClean="0"/>
              <a:t> and </a:t>
            </a:r>
            <a:r>
              <a:rPr lang="en-US" sz="2800" b="1" dirty="0" smtClean="0"/>
              <a:t>specific</a:t>
            </a:r>
            <a:r>
              <a:rPr lang="en-US" sz="2800" dirty="0" smtClean="0"/>
              <a:t> aim and ensure that this is communicated.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Provide the students with the poem in their native language. 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Encourage a </a:t>
            </a:r>
            <a:r>
              <a:rPr lang="en-US" sz="2800" b="1" dirty="0" smtClean="0"/>
              <a:t>rudimentary</a:t>
            </a:r>
            <a:r>
              <a:rPr lang="en-US" sz="2800" dirty="0" smtClean="0"/>
              <a:t> translation first.</a:t>
            </a:r>
          </a:p>
          <a:p>
            <a:pPr algn="ctr"/>
            <a:r>
              <a:rPr lang="en-US" sz="2800" b="1" dirty="0" smtClean="0"/>
              <a:t>Next we have a few different ways to approach the second part: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58849"/>
            <a:ext cx="12100142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2800" dirty="0" smtClean="0"/>
              <a:t>Put the students into pairs/groups, choose a translation and work to ‘improve’ it together. </a:t>
            </a:r>
          </a:p>
          <a:p>
            <a:pPr marL="342900" indent="-342900" algn="ctr">
              <a:buAutoNum type="arabicPeriod"/>
            </a:pPr>
            <a:r>
              <a:rPr lang="en-US" sz="2800" dirty="0" smtClean="0"/>
              <a:t>Keep the students working alone and exchange their translations to be ‘improved’. </a:t>
            </a:r>
          </a:p>
          <a:p>
            <a:pPr marL="342900" indent="-342900" algn="ctr">
              <a:buAutoNum type="arabicPeriod"/>
            </a:pPr>
            <a:r>
              <a:rPr lang="en-US" sz="2800" dirty="0" smtClean="0"/>
              <a:t>Allow the students to continue working on their own translations.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99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Loose aims sink lessons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45" y="1420524"/>
            <a:ext cx="6463146" cy="5167312"/>
          </a:xfrm>
        </p:spPr>
      </p:pic>
    </p:spTree>
    <p:extLst>
      <p:ext uri="{BB962C8B-B14F-4D97-AF65-F5344CB8AC3E}">
        <p14:creationId xmlns:p14="http://schemas.microsoft.com/office/powerpoint/2010/main" val="3874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9122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Loose aims sink lessons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8278"/>
            <a:ext cx="12192000" cy="5279721"/>
          </a:xfrm>
        </p:spPr>
        <p:txBody>
          <a:bodyPr>
            <a:normAutofit lnSpcReduction="1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5400" b="1" dirty="0" smtClean="0"/>
              <a:t>What </a:t>
            </a:r>
            <a:r>
              <a:rPr lang="en-US" sz="5400" b="1" i="1" dirty="0" smtClean="0"/>
              <a:t>is</a:t>
            </a:r>
            <a:r>
              <a:rPr lang="en-US" sz="5400" b="1" dirty="0" smtClean="0"/>
              <a:t> your aim?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36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600" dirty="0" smtClean="0"/>
              <a:t>Students will identify uses of hyperbole in their own language and work to translate it effectively into English.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600" dirty="0" smtClean="0"/>
              <a:t>Students will work to improve a literal translation into more thoughtful and appropriate English </a:t>
            </a:r>
            <a:r>
              <a:rPr lang="mr-IN" sz="3600" dirty="0" smtClean="0"/>
              <a:t>–</a:t>
            </a:r>
            <a:r>
              <a:rPr lang="en-US" sz="3600" dirty="0" smtClean="0"/>
              <a:t> heavily focusing on verb-noun collocation.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600" dirty="0" smtClean="0"/>
              <a:t>Students will identify poetic structure and rearrange it into a more standard syntax.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771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/>
              <a:t>The value of the spoken word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616" y="1011433"/>
            <a:ext cx="10515600" cy="4351338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Poetry can have vast advantages even for lower level classes.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889912">
            <a:off x="-469386" y="1719374"/>
            <a:ext cx="53292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Haiku</a:t>
            </a:r>
          </a:p>
          <a:p>
            <a:pPr algn="ctr"/>
            <a:r>
              <a:rPr lang="en-US" sz="3200" dirty="0" smtClean="0"/>
              <a:t>The structure lends itself perfectly to a writing/pronunciation exercise with a heavy focus on syllabic analysis.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 rot="1815097">
            <a:off x="6869838" y="1713151"/>
            <a:ext cx="5392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Limericks</a:t>
            </a:r>
          </a:p>
          <a:p>
            <a:pPr algn="ctr"/>
            <a:r>
              <a:rPr lang="en-US" sz="3200" dirty="0" smtClean="0"/>
              <a:t>Excellent for addressing the idea of connected speech and producing a natural rhythm.  </a:t>
            </a:r>
          </a:p>
          <a:p>
            <a:pPr algn="ctr"/>
            <a:endParaRPr lang="en-US" sz="8000" dirty="0" smtClean="0"/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70126" y="3074095"/>
            <a:ext cx="56241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Rhyme</a:t>
            </a:r>
          </a:p>
          <a:p>
            <a:pPr algn="ctr"/>
            <a:r>
              <a:rPr lang="en-US" sz="3200" dirty="0" smtClean="0"/>
              <a:t>Rhyme is an enjoyable way of approaching pronunciation but also to identify the spellings used to produce different sounds.</a:t>
            </a:r>
          </a:p>
          <a:p>
            <a:pPr algn="ctr"/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593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Conclusion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Poetry can be a vital and creative tool in the classroom provided it is well thought-out and has </a:t>
            </a:r>
            <a:r>
              <a:rPr lang="en-US" b="1" dirty="0" smtClean="0"/>
              <a:t>clear aims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One size definitely does not fit all and it’s up to you as a teacher to gauge whether it would be useful for your particular classroom.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Poetry can be employed as a highly technical linguistic device if harnessed correctly and should not be looked down upon by it’s less creative sister resources.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Students will complete an activity provided it is structured and has a clear endpoint to measure themselves against. </a:t>
            </a:r>
          </a:p>
        </p:txBody>
      </p:sp>
    </p:spTree>
    <p:extLst>
      <p:ext uri="{BB962C8B-B14F-4D97-AF65-F5344CB8AC3E}">
        <p14:creationId xmlns:p14="http://schemas.microsoft.com/office/powerpoint/2010/main" val="164114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Thanks for listening and if you would like to access a copy of this presentation for your records please visit: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hlinkClick r:id="rId2"/>
              </a:rPr>
              <a:t>www.newcollegegroup.com/IATEFL</a:t>
            </a:r>
            <a:endParaRPr lang="en-US" sz="44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can also email me directly at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/>
              <a:t>t</a:t>
            </a:r>
            <a:r>
              <a:rPr lang="en-US" sz="3600" dirty="0" err="1" smtClean="0"/>
              <a:t>imothy.james.denton@gmail.com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953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195072"/>
            <a:ext cx="10622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Hyperbole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64513"/>
            <a:ext cx="1050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we want to exaggerate? Why do we want to exaggerate it?  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684418"/>
              </p:ext>
            </p:extLst>
          </p:nvPr>
        </p:nvGraphicFramePr>
        <p:xfrm>
          <a:off x="0" y="1487732"/>
          <a:ext cx="2828544" cy="4570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28544"/>
              </a:tblGrid>
              <a:tr h="130423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Sample sentence</a:t>
                      </a:r>
                      <a:endParaRPr lang="en-US" sz="3600" dirty="0"/>
                    </a:p>
                  </a:txBody>
                  <a:tcPr/>
                </a:tc>
              </a:tr>
              <a:tr h="81650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This lesson is long.</a:t>
                      </a:r>
                      <a:endParaRPr lang="en-US" sz="2500" dirty="0"/>
                    </a:p>
                  </a:txBody>
                  <a:tcPr/>
                </a:tc>
              </a:tr>
              <a:tr h="81650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I’m very hungry.</a:t>
                      </a:r>
                      <a:endParaRPr lang="en-US" sz="2500" dirty="0"/>
                    </a:p>
                  </a:txBody>
                  <a:tcPr/>
                </a:tc>
              </a:tr>
              <a:tr h="81650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She’s thin. </a:t>
                      </a:r>
                      <a:endParaRPr lang="en-US" sz="2500" dirty="0"/>
                    </a:p>
                  </a:txBody>
                  <a:tcPr/>
                </a:tc>
              </a:tr>
              <a:tr h="81650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The</a:t>
                      </a:r>
                      <a:r>
                        <a:rPr lang="en-US" sz="2500" baseline="0" dirty="0" smtClean="0"/>
                        <a:t> bus is late. 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7798"/>
              </p:ext>
            </p:extLst>
          </p:nvPr>
        </p:nvGraphicFramePr>
        <p:xfrm>
          <a:off x="2828544" y="1487731"/>
          <a:ext cx="1914144" cy="456338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14144"/>
              </a:tblGrid>
              <a:tr h="13042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Aspect we want to exaggerate </a:t>
                      </a:r>
                      <a:endParaRPr lang="en-US" sz="2400" dirty="0"/>
                    </a:p>
                  </a:txBody>
                  <a:tcPr/>
                </a:tc>
              </a:tr>
              <a:tr h="822419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Length</a:t>
                      </a:r>
                      <a:endParaRPr lang="en-US" sz="2500" dirty="0"/>
                    </a:p>
                  </a:txBody>
                  <a:tcPr/>
                </a:tc>
              </a:tr>
              <a:tr h="822419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Hunger</a:t>
                      </a:r>
                      <a:endParaRPr lang="en-US" sz="2500" dirty="0"/>
                    </a:p>
                  </a:txBody>
                  <a:tcPr/>
                </a:tc>
              </a:tr>
              <a:tr h="807156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Weight</a:t>
                      </a:r>
                      <a:endParaRPr lang="en-US" sz="2500" dirty="0"/>
                    </a:p>
                  </a:txBody>
                  <a:tcPr/>
                </a:tc>
              </a:tr>
              <a:tr h="807156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Length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18199"/>
              </p:ext>
            </p:extLst>
          </p:nvPr>
        </p:nvGraphicFramePr>
        <p:xfrm>
          <a:off x="6547104" y="1487729"/>
          <a:ext cx="5644896" cy="4558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644896"/>
              </a:tblGrid>
              <a:tr h="13042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Example</a:t>
                      </a:r>
                      <a:r>
                        <a:rPr lang="en-US" sz="2400" baseline="0" dirty="0" smtClean="0"/>
                        <a:t> sentence</a:t>
                      </a:r>
                      <a:endParaRPr lang="en-US" sz="2400" dirty="0"/>
                    </a:p>
                  </a:txBody>
                  <a:tcPr/>
                </a:tc>
              </a:tr>
              <a:tr h="81686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This lesson is longer than Harry Potter. </a:t>
                      </a:r>
                      <a:endParaRPr lang="en-US" sz="2500" dirty="0"/>
                    </a:p>
                  </a:txBody>
                  <a:tcPr/>
                </a:tc>
              </a:tr>
              <a:tr h="802487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I’m so hungry I could eat a herd of camels.</a:t>
                      </a:r>
                      <a:endParaRPr lang="en-US" sz="2500" dirty="0"/>
                    </a:p>
                  </a:txBody>
                  <a:tcPr/>
                </a:tc>
              </a:tr>
              <a:tr h="78185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She’s thinner than paper. </a:t>
                      </a:r>
                      <a:endParaRPr lang="en-US" sz="2500" dirty="0"/>
                    </a:p>
                  </a:txBody>
                  <a:tcPr/>
                </a:tc>
              </a:tr>
              <a:tr h="81633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I’ve</a:t>
                      </a:r>
                      <a:r>
                        <a:rPr lang="en-US" sz="2500" baseline="0" dirty="0" smtClean="0"/>
                        <a:t> been waiting for this bus for five years.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7967"/>
              </p:ext>
            </p:extLst>
          </p:nvPr>
        </p:nvGraphicFramePr>
        <p:xfrm>
          <a:off x="4742688" y="1487729"/>
          <a:ext cx="1804416" cy="45713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04416"/>
              </a:tblGrid>
              <a:tr h="131643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Association</a:t>
                      </a:r>
                      <a:endParaRPr lang="en-US" sz="2400" dirty="0"/>
                    </a:p>
                  </a:txBody>
                  <a:tcPr/>
                </a:tc>
              </a:tr>
              <a:tr h="84090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Harry</a:t>
                      </a:r>
                      <a:r>
                        <a:rPr lang="en-US" sz="2500" baseline="0" dirty="0" smtClean="0"/>
                        <a:t> Potter</a:t>
                      </a:r>
                      <a:endParaRPr lang="en-US" sz="2500" dirty="0"/>
                    </a:p>
                  </a:txBody>
                  <a:tcPr/>
                </a:tc>
              </a:tr>
              <a:tr h="78838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r>
                        <a:rPr lang="en-US" sz="2200" baseline="0" dirty="0" smtClean="0"/>
                        <a:t> herd of camels</a:t>
                      </a:r>
                      <a:endParaRPr lang="en-US" sz="2200" dirty="0"/>
                    </a:p>
                  </a:txBody>
                  <a:tcPr/>
                </a:tc>
              </a:tr>
              <a:tr h="772001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Paper</a:t>
                      </a:r>
                      <a:endParaRPr lang="en-US" sz="2500" dirty="0"/>
                    </a:p>
                  </a:txBody>
                  <a:tcPr/>
                </a:tc>
              </a:tr>
              <a:tr h="85362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Five</a:t>
                      </a:r>
                      <a:r>
                        <a:rPr lang="en-US" sz="2200" baseline="0" dirty="0" smtClean="0"/>
                        <a:t> years. 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1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1999" cy="99890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English is to be understood not loved, right?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93936"/>
            <a:ext cx="12191999" cy="4283410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Introduction 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Why use poetry?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Figurative language </a:t>
            </a:r>
            <a:r>
              <a:rPr lang="mr-IN" sz="3000" dirty="0" smtClean="0"/>
              <a:t>–</a:t>
            </a:r>
            <a:r>
              <a:rPr lang="en-US" sz="3000" dirty="0" smtClean="0"/>
              <a:t> is it duller than watching paint dry? </a:t>
            </a:r>
            <a:endParaRPr lang="en-US" dirty="0"/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Poetry Translation </a:t>
            </a:r>
            <a:r>
              <a:rPr lang="mr-IN" sz="3000" dirty="0" smtClean="0"/>
              <a:t>–</a:t>
            </a:r>
            <a:r>
              <a:rPr lang="en-US" sz="3000" dirty="0" smtClean="0"/>
              <a:t> Learning to hate </a:t>
            </a:r>
            <a:r>
              <a:rPr lang="en-US" sz="3000" i="1" dirty="0" smtClean="0"/>
              <a:t>both</a:t>
            </a:r>
            <a:r>
              <a:rPr lang="en-US" sz="3000" dirty="0" smtClean="0"/>
              <a:t> languages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Loose </a:t>
            </a:r>
            <a:r>
              <a:rPr lang="en-US" sz="3000" dirty="0"/>
              <a:t>aims sink </a:t>
            </a:r>
            <a:r>
              <a:rPr lang="en-US" sz="3000" dirty="0" smtClean="0"/>
              <a:t>lessons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The </a:t>
            </a:r>
            <a:r>
              <a:rPr lang="en-US" sz="3000" dirty="0"/>
              <a:t>value of the spoken </a:t>
            </a:r>
            <a:r>
              <a:rPr lang="en-US" sz="3000" dirty="0" smtClean="0"/>
              <a:t>word</a:t>
            </a:r>
            <a:endParaRPr lang="en-US" sz="3000" dirty="0"/>
          </a:p>
          <a:p>
            <a:pPr marL="457200" indent="-457200" algn="l">
              <a:buFont typeface="Arial" charset="0"/>
              <a:buChar char="•"/>
            </a:pPr>
            <a:r>
              <a:rPr lang="en-US" sz="3000" dirty="0" smtClean="0"/>
              <a:t>Conclusion and Questions</a:t>
            </a:r>
            <a:endParaRPr lang="en-US" dirty="0" smtClean="0"/>
          </a:p>
          <a:p>
            <a:pPr marL="342900" indent="-342900" algn="l">
              <a:buFont typeface="Arial" charset="0"/>
              <a:buChar char="•"/>
            </a:pPr>
            <a:endParaRPr lang="en-US" dirty="0" smtClean="0"/>
          </a:p>
          <a:p>
            <a:pPr marL="342900" indent="-342900" algn="l">
              <a:buFont typeface="Arial" charset="0"/>
              <a:buChar char="•"/>
            </a:pPr>
            <a:endParaRPr lang="en-US" dirty="0" smtClean="0"/>
          </a:p>
          <a:p>
            <a:pPr marL="342900" indent="-342900" algn="l">
              <a:buFont typeface="Arial" charset="0"/>
              <a:buChar char="•"/>
            </a:pPr>
            <a:endParaRPr lang="en-US" dirty="0" smtClean="0"/>
          </a:p>
          <a:p>
            <a:pPr marL="342900" indent="-342900" algn="l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will give you two minutes </a:t>
            </a:r>
            <a:r>
              <a:rPr lang="mr-IN" dirty="0" smtClean="0"/>
              <a:t>–</a:t>
            </a:r>
            <a:r>
              <a:rPr lang="en-US" dirty="0" smtClean="0"/>
              <a:t> please turn to the person next to you and talk about any experience you may have of using poetry in the ELT classroom.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 smtClean="0"/>
              <a:t>Was it successful? </a:t>
            </a: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 smtClean="0"/>
              <a:t>Was it a complete and total disaster? </a:t>
            </a:r>
          </a:p>
          <a:p>
            <a:pPr marL="514350" marR="0" lvl="0" indent="-5143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 smtClean="0"/>
              <a:t>Was it somewhere in between?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6" y="4080789"/>
            <a:ext cx="4634344" cy="254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148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Students’ Opinions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 rot="21206962">
            <a:off x="3078656" y="3660024"/>
            <a:ext cx="10203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</a:rPr>
              <a:t>“Poetry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isn</a:t>
            </a:r>
            <a:r>
              <a:rPr lang="en-US" sz="2800" dirty="0" smtClean="0">
                <a:solidFill>
                  <a:sysClr val="windowText" lastClr="000000"/>
                </a:solidFill>
              </a:rPr>
              <a:t>’</a:t>
            </a:r>
            <a:r>
              <a:rPr lang="en-GB" sz="2800" dirty="0" smtClean="0">
                <a:solidFill>
                  <a:sysClr val="windowText" lastClr="000000"/>
                </a:solidFill>
              </a:rPr>
              <a:t>t natural </a:t>
            </a:r>
            <a:r>
              <a:rPr lang="mr-IN" sz="2800" dirty="0" smtClean="0">
                <a:solidFill>
                  <a:sysClr val="windowText" lastClr="000000"/>
                </a:solidFill>
              </a:rPr>
              <a:t>–</a:t>
            </a:r>
            <a:r>
              <a:rPr lang="en-GB" sz="2800" dirty="0" smtClean="0">
                <a:solidFill>
                  <a:sysClr val="windowText" lastClr="000000"/>
                </a:solidFill>
              </a:rPr>
              <a:t> no-one talks or writes like that anymore.”</a:t>
            </a:r>
          </a:p>
          <a:p>
            <a:r>
              <a:rPr lang="en-GB" sz="2800" dirty="0" smtClean="0">
                <a:solidFill>
                  <a:sysClr val="windowText" lastClr="000000"/>
                </a:solidFill>
              </a:rPr>
              <a:t>- Adult, female, Thailand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774474">
            <a:off x="7175499" y="4729518"/>
            <a:ext cx="5189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“I wouldn’t pay to learn poetry.”</a:t>
            </a:r>
          </a:p>
          <a:p>
            <a:r>
              <a:rPr lang="en-US" sz="3000" dirty="0" smtClean="0"/>
              <a:t>- Adult, female, Portugal  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 rot="412357">
            <a:off x="5013675" y="1517116"/>
            <a:ext cx="7143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“How is this going to help me at University?”</a:t>
            </a:r>
          </a:p>
          <a:p>
            <a:r>
              <a:rPr lang="en-US" sz="3000" dirty="0" smtClean="0"/>
              <a:t>- Teenager, female, Kuwait 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270788"/>
            <a:ext cx="65497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“I don’t even like it in my own language.”</a:t>
            </a:r>
          </a:p>
          <a:p>
            <a:r>
              <a:rPr lang="en-US" sz="3000" dirty="0" smtClean="0"/>
              <a:t>- Adult, male, Spain  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 rot="340295">
            <a:off x="25825" y="2158676"/>
            <a:ext cx="99533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“Poetry has cultural significance, it can teach us about history.”</a:t>
            </a:r>
          </a:p>
          <a:p>
            <a:r>
              <a:rPr lang="en-US" sz="3000" dirty="0" smtClean="0"/>
              <a:t>- Adult, female, Saudi Arabia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2401654" y="5650710"/>
            <a:ext cx="7603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“We use songs, why is poetry so different?” </a:t>
            </a:r>
          </a:p>
          <a:p>
            <a:r>
              <a:rPr lang="en-US" sz="2800" dirty="0" smtClean="0"/>
              <a:t>-Teenager, female, Kuwait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0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Common Misconceptions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16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Old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Uses irregular and incorrect structures which can hinder rather than help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emorisation</a:t>
            </a:r>
            <a:r>
              <a:rPr lang="en-US" dirty="0" smtClean="0"/>
              <a:t> and recitation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/>
              <a:t>D</a:t>
            </a:r>
            <a:r>
              <a:rPr lang="en-US" dirty="0" smtClean="0"/>
              <a:t>iversion from the more important things (like grammar)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 linguistic 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18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Teacher’s opinions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105669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Poetry’s spoken structure is useful for a wide variety of speaking focused classes focusing not only on pronunciation but rhythm</a:t>
            </a:r>
          </a:p>
          <a:p>
            <a:endParaRPr lang="en-US" dirty="0"/>
          </a:p>
          <a:p>
            <a:r>
              <a:rPr lang="en-US" dirty="0" smtClean="0"/>
              <a:t>Poetry can provide great examples of figurative language and encourages greater appreciation, understanding and </a:t>
            </a:r>
            <a:r>
              <a:rPr lang="en-US" dirty="0" err="1" smtClean="0"/>
              <a:t>utilisation</a:t>
            </a:r>
            <a:r>
              <a:rPr lang="en-US" dirty="0" smtClean="0"/>
              <a:t> of lexis.</a:t>
            </a:r>
          </a:p>
          <a:p>
            <a:endParaRPr lang="en-US" dirty="0"/>
          </a:p>
          <a:p>
            <a:r>
              <a:rPr lang="en-US" dirty="0" smtClean="0"/>
              <a:t>Poetry can encourage a greater incentive for students to “read between the lines” so to speak. </a:t>
            </a:r>
          </a:p>
          <a:p>
            <a:endParaRPr lang="en-US" dirty="0"/>
          </a:p>
          <a:p>
            <a:r>
              <a:rPr lang="en-US" dirty="0" smtClean="0"/>
              <a:t>Structured poetry based exercises can provide students with tools to make their language use appear to be more complex to achieve those coveted “higher levels”. </a:t>
            </a:r>
          </a:p>
        </p:txBody>
      </p:sp>
    </p:spTree>
    <p:extLst>
      <p:ext uri="{BB962C8B-B14F-4D97-AF65-F5344CB8AC3E}">
        <p14:creationId xmlns:p14="http://schemas.microsoft.com/office/powerpoint/2010/main" val="117125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38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Is poetry a one size fits all methodology?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2082"/>
            <a:ext cx="12192000" cy="585591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/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500" b="1" dirty="0" smtClean="0"/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Do they value creativity?</a:t>
            </a:r>
            <a:br>
              <a:rPr lang="en-US" sz="2400" dirty="0" smtClean="0"/>
            </a:br>
            <a:r>
              <a:rPr lang="en-US" sz="2400" dirty="0" smtClean="0"/>
              <a:t>Is critical thinking encouraged? </a:t>
            </a:r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500" b="1" dirty="0" smtClean="0"/>
              <a:t>Reasons for learning English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What is their intended outcome for their English classes? </a:t>
            </a:r>
            <a:br>
              <a:rPr lang="en-US" sz="2400" dirty="0" smtClean="0"/>
            </a:br>
            <a:r>
              <a:rPr lang="en-US" sz="2400" dirty="0" smtClean="0"/>
              <a:t>Is it functional or do they require a greater degree of nuance? </a:t>
            </a:r>
          </a:p>
          <a:p>
            <a:pPr marR="0" lvl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500" b="1" dirty="0" smtClean="0"/>
              <a:t>Aims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What is </a:t>
            </a:r>
            <a:r>
              <a:rPr lang="en-US" sz="2400" i="1" dirty="0" smtClean="0"/>
              <a:t>your</a:t>
            </a:r>
            <a:r>
              <a:rPr lang="en-US" sz="2400" dirty="0" smtClean="0"/>
              <a:t> lesson aim, why have </a:t>
            </a:r>
            <a:r>
              <a:rPr lang="en-US" sz="2400" i="1" dirty="0" smtClean="0"/>
              <a:t>you</a:t>
            </a:r>
            <a:r>
              <a:rPr lang="en-US" sz="2400" dirty="0" smtClean="0"/>
              <a:t> chosen poetry for this lesson?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76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Figurative Language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Is it duller than watching paint dry?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In my experience, figurative language serves very well as an introduction to the linguistic use of poetry.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Lay it out as you would any other grammar exercise.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Provide definitions.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Students match examples to the type of figurative language.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Students create their own.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008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Metaphor and Simile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64" y="920464"/>
            <a:ext cx="10515600" cy="4351338"/>
          </a:xfrm>
        </p:spPr>
        <p:txBody>
          <a:bodyPr/>
          <a:lstStyle/>
          <a:p>
            <a:r>
              <a:rPr lang="en-US" dirty="0" smtClean="0"/>
              <a:t>How to present it?</a:t>
            </a:r>
          </a:p>
          <a:p>
            <a:r>
              <a:rPr lang="en-US" dirty="0" smtClean="0"/>
              <a:t>Free association</a:t>
            </a:r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04776"/>
              </p:ext>
            </p:extLst>
          </p:nvPr>
        </p:nvGraphicFramePr>
        <p:xfrm>
          <a:off x="654304" y="1954657"/>
          <a:ext cx="11318241" cy="1478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72747"/>
                <a:gridCol w="3772747"/>
                <a:gridCol w="3772747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Metaphors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Noun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Verb to 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Free</a:t>
                      </a:r>
                      <a:r>
                        <a:rPr lang="en-US" b="1" baseline="0" dirty="0" smtClean="0"/>
                        <a:t> association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torture room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Their voices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screaming birds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21150"/>
              </p:ext>
            </p:extLst>
          </p:nvPr>
        </p:nvGraphicFramePr>
        <p:xfrm>
          <a:off x="654304" y="4271963"/>
          <a:ext cx="11318241" cy="2118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772747"/>
                <a:gridCol w="3772747"/>
                <a:gridCol w="3772747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Simile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Noun/Verb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Verb to be (+</a:t>
                      </a:r>
                      <a:r>
                        <a:rPr lang="en-US" b="1" baseline="0" dirty="0" smtClean="0"/>
                        <a:t> like )/ (as + adjective + as) / like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Free</a:t>
                      </a:r>
                      <a:r>
                        <a:rPr lang="en-US" b="1" baseline="0" dirty="0" smtClean="0"/>
                        <a:t> association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 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hurricane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room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was as dark 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black hole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hungry dog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3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930</Words>
  <Application>Microsoft Office PowerPoint</Application>
  <PresentationFormat>Widescreen</PresentationFormat>
  <Paragraphs>183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Mangal</vt:lpstr>
      <vt:lpstr>Office Theme</vt:lpstr>
      <vt:lpstr>PowerPoint Presentation</vt:lpstr>
      <vt:lpstr>English is to be understood not loved, right? </vt:lpstr>
      <vt:lpstr>PowerPoint Presentation</vt:lpstr>
      <vt:lpstr>Students’ Opinions</vt:lpstr>
      <vt:lpstr>Common Misconceptions</vt:lpstr>
      <vt:lpstr>Teacher’s opinions</vt:lpstr>
      <vt:lpstr>Is poetry a one size fits all methodology? </vt:lpstr>
      <vt:lpstr>Figurative Language  Is it duller than watching paint dry? </vt:lpstr>
      <vt:lpstr>Metaphor and Simile </vt:lpstr>
      <vt:lpstr>PowerPoint Presentation</vt:lpstr>
      <vt:lpstr>PowerPoint Presentation</vt:lpstr>
      <vt:lpstr>Poetry Translation </vt:lpstr>
      <vt:lpstr>Loose aims sink lessons</vt:lpstr>
      <vt:lpstr>Loose aims sink lessons</vt:lpstr>
      <vt:lpstr>The value of the spoken word</vt:lpstr>
      <vt:lpstr>Conclusion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to</dc:title>
  <dc:creator>MUHAMMAD AZAM</dc:creator>
  <cp:lastModifiedBy>Tim Denton</cp:lastModifiedBy>
  <cp:revision>56</cp:revision>
  <dcterms:created xsi:type="dcterms:W3CDTF">2019-03-25T20:33:06Z</dcterms:created>
  <dcterms:modified xsi:type="dcterms:W3CDTF">2019-04-03T07:36:00Z</dcterms:modified>
</cp:coreProperties>
</file>